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23" r:id="rId4"/>
  </p:sldMasterIdLst>
  <p:sldIdLst>
    <p:sldId id="256" r:id="rId5"/>
    <p:sldId id="258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D97D6E-0698-882C-5342-0D5354AAE543}" v="2296" dt="2020-10-31T01:40:11.4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BF181E-1B05-AC42-B690-3841B5E0B191}" type="doc">
      <dgm:prSet loTypeId="urn:microsoft.com/office/officeart/2005/8/layout/vList3" loCatId="convert" qsTypeId="urn:microsoft.com/office/officeart/2005/8/quickstyle/3d9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1404610-CC0F-C342-9B10-C7036D18AB65}">
      <dgm:prSet/>
      <dgm:spPr/>
      <dgm:t>
        <a:bodyPr/>
        <a:lstStyle/>
        <a:p>
          <a:r>
            <a:rPr lang="en-US"/>
            <a:t>Mountain Region</a:t>
          </a:r>
        </a:p>
      </dgm:t>
    </dgm:pt>
    <dgm:pt modelId="{94C35C51-B2A6-B348-8934-25456236C198}" type="parTrans" cxnId="{43B5551D-A5FC-DA42-B29B-7B196B6BBDAC}">
      <dgm:prSet/>
      <dgm:spPr/>
      <dgm:t>
        <a:bodyPr/>
        <a:lstStyle/>
        <a:p>
          <a:endParaRPr lang="en-US"/>
        </a:p>
      </dgm:t>
    </dgm:pt>
    <dgm:pt modelId="{73A6EF1A-F1CF-2644-A969-045E24EFADEC}" type="sibTrans" cxnId="{43B5551D-A5FC-DA42-B29B-7B196B6BBDAC}">
      <dgm:prSet/>
      <dgm:spPr/>
      <dgm:t>
        <a:bodyPr/>
        <a:lstStyle/>
        <a:p>
          <a:endParaRPr lang="en-US"/>
        </a:p>
      </dgm:t>
    </dgm:pt>
    <dgm:pt modelId="{3B7A6B34-AE0A-4E40-BD75-BFA82C21F70E}" type="pres">
      <dgm:prSet presAssocID="{32BF181E-1B05-AC42-B690-3841B5E0B191}" presName="linearFlow" presStyleCnt="0">
        <dgm:presLayoutVars>
          <dgm:dir/>
          <dgm:resizeHandles val="exact"/>
        </dgm:presLayoutVars>
      </dgm:prSet>
      <dgm:spPr/>
    </dgm:pt>
    <dgm:pt modelId="{6538BF6E-680F-6D41-96CD-8CB01180444D}" type="pres">
      <dgm:prSet presAssocID="{91404610-CC0F-C342-9B10-C7036D18AB65}" presName="composite" presStyleCnt="0"/>
      <dgm:spPr/>
    </dgm:pt>
    <dgm:pt modelId="{4F51067B-8D73-4F48-8E30-D80C008950DD}" type="pres">
      <dgm:prSet presAssocID="{91404610-CC0F-C342-9B10-C7036D18AB65}" presName="imgShp" presStyleLbl="fgImgPlace1" presStyleIdx="0" presStyleCnt="1"/>
      <dgm:spPr/>
    </dgm:pt>
    <dgm:pt modelId="{B3671345-22F7-FA4F-8947-EFAC60D71FD6}" type="pres">
      <dgm:prSet presAssocID="{91404610-CC0F-C342-9B10-C7036D18AB65}" presName="txShp" presStyleLbl="node1" presStyleIdx="0" presStyleCnt="1">
        <dgm:presLayoutVars>
          <dgm:bulletEnabled val="1"/>
        </dgm:presLayoutVars>
      </dgm:prSet>
      <dgm:spPr/>
    </dgm:pt>
  </dgm:ptLst>
  <dgm:cxnLst>
    <dgm:cxn modelId="{43B5551D-A5FC-DA42-B29B-7B196B6BBDAC}" srcId="{32BF181E-1B05-AC42-B690-3841B5E0B191}" destId="{91404610-CC0F-C342-9B10-C7036D18AB65}" srcOrd="0" destOrd="0" parTransId="{94C35C51-B2A6-B348-8934-25456236C198}" sibTransId="{73A6EF1A-F1CF-2644-A969-045E24EFADEC}"/>
    <dgm:cxn modelId="{76103C45-5852-C44C-82F6-EA6CF62F1498}" type="presOf" srcId="{32BF181E-1B05-AC42-B690-3841B5E0B191}" destId="{3B7A6B34-AE0A-4E40-BD75-BFA82C21F70E}" srcOrd="0" destOrd="0" presId="urn:microsoft.com/office/officeart/2005/8/layout/vList3"/>
    <dgm:cxn modelId="{6CFF4C47-9DF7-8D43-AB24-F033CB6B34FC}" type="presOf" srcId="{91404610-CC0F-C342-9B10-C7036D18AB65}" destId="{B3671345-22F7-FA4F-8947-EFAC60D71FD6}" srcOrd="0" destOrd="0" presId="urn:microsoft.com/office/officeart/2005/8/layout/vList3"/>
    <dgm:cxn modelId="{95E6E402-4528-5141-8845-299739AB8960}" type="presParOf" srcId="{3B7A6B34-AE0A-4E40-BD75-BFA82C21F70E}" destId="{6538BF6E-680F-6D41-96CD-8CB01180444D}" srcOrd="0" destOrd="0" presId="urn:microsoft.com/office/officeart/2005/8/layout/vList3"/>
    <dgm:cxn modelId="{3EB4B78D-950A-0044-A83F-0A97E769047B}" type="presParOf" srcId="{6538BF6E-680F-6D41-96CD-8CB01180444D}" destId="{4F51067B-8D73-4F48-8E30-D80C008950DD}" srcOrd="0" destOrd="0" presId="urn:microsoft.com/office/officeart/2005/8/layout/vList3"/>
    <dgm:cxn modelId="{DFDCE451-21F4-4441-83C4-2DF8C92CA74B}" type="presParOf" srcId="{6538BF6E-680F-6D41-96CD-8CB01180444D}" destId="{B3671345-22F7-FA4F-8947-EFAC60D71FD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BF181E-1B05-AC42-B690-3841B5E0B191}" type="doc">
      <dgm:prSet loTypeId="urn:microsoft.com/office/officeart/2005/8/layout/vList3" loCatId="convert" qsTypeId="urn:microsoft.com/office/officeart/2005/8/quickstyle/3d9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1404610-CC0F-C342-9B10-C7036D18AB65}">
      <dgm:prSet/>
      <dgm:spPr/>
      <dgm:t>
        <a:bodyPr/>
        <a:lstStyle/>
        <a:p>
          <a:r>
            <a:rPr lang="en-US" dirty="0">
              <a:latin typeface="Trebuchet MS" panose="020B0603020202020204"/>
            </a:rPr>
            <a:t>Coastal</a:t>
          </a:r>
          <a:r>
            <a:rPr lang="en-US" dirty="0"/>
            <a:t> Region</a:t>
          </a:r>
        </a:p>
      </dgm:t>
    </dgm:pt>
    <dgm:pt modelId="{94C35C51-B2A6-B348-8934-25456236C198}" type="parTrans" cxnId="{43B5551D-A5FC-DA42-B29B-7B196B6BBDAC}">
      <dgm:prSet/>
      <dgm:spPr/>
      <dgm:t>
        <a:bodyPr/>
        <a:lstStyle/>
        <a:p>
          <a:endParaRPr lang="en-US"/>
        </a:p>
      </dgm:t>
    </dgm:pt>
    <dgm:pt modelId="{73A6EF1A-F1CF-2644-A969-045E24EFADEC}" type="sibTrans" cxnId="{43B5551D-A5FC-DA42-B29B-7B196B6BBDAC}">
      <dgm:prSet/>
      <dgm:spPr/>
      <dgm:t>
        <a:bodyPr/>
        <a:lstStyle/>
        <a:p>
          <a:endParaRPr lang="en-US"/>
        </a:p>
      </dgm:t>
    </dgm:pt>
    <dgm:pt modelId="{3B7A6B34-AE0A-4E40-BD75-BFA82C21F70E}" type="pres">
      <dgm:prSet presAssocID="{32BF181E-1B05-AC42-B690-3841B5E0B191}" presName="linearFlow" presStyleCnt="0">
        <dgm:presLayoutVars>
          <dgm:dir/>
          <dgm:resizeHandles val="exact"/>
        </dgm:presLayoutVars>
      </dgm:prSet>
      <dgm:spPr/>
    </dgm:pt>
    <dgm:pt modelId="{6538BF6E-680F-6D41-96CD-8CB01180444D}" type="pres">
      <dgm:prSet presAssocID="{91404610-CC0F-C342-9B10-C7036D18AB65}" presName="composite" presStyleCnt="0"/>
      <dgm:spPr/>
    </dgm:pt>
    <dgm:pt modelId="{4F51067B-8D73-4F48-8E30-D80C008950DD}" type="pres">
      <dgm:prSet presAssocID="{91404610-CC0F-C342-9B10-C7036D18AB65}" presName="imgShp" presStyleLbl="fgImgPlace1" presStyleIdx="0" presStyleCnt="1"/>
      <dgm:spPr/>
    </dgm:pt>
    <dgm:pt modelId="{B3671345-22F7-FA4F-8947-EFAC60D71FD6}" type="pres">
      <dgm:prSet presAssocID="{91404610-CC0F-C342-9B10-C7036D18AB65}" presName="txShp" presStyleLbl="node1" presStyleIdx="0" presStyleCnt="1">
        <dgm:presLayoutVars>
          <dgm:bulletEnabled val="1"/>
        </dgm:presLayoutVars>
      </dgm:prSet>
      <dgm:spPr/>
    </dgm:pt>
  </dgm:ptLst>
  <dgm:cxnLst>
    <dgm:cxn modelId="{43B5551D-A5FC-DA42-B29B-7B196B6BBDAC}" srcId="{32BF181E-1B05-AC42-B690-3841B5E0B191}" destId="{91404610-CC0F-C342-9B10-C7036D18AB65}" srcOrd="0" destOrd="0" parTransId="{94C35C51-B2A6-B348-8934-25456236C198}" sibTransId="{73A6EF1A-F1CF-2644-A969-045E24EFADEC}"/>
    <dgm:cxn modelId="{76103C45-5852-C44C-82F6-EA6CF62F1498}" type="presOf" srcId="{32BF181E-1B05-AC42-B690-3841B5E0B191}" destId="{3B7A6B34-AE0A-4E40-BD75-BFA82C21F70E}" srcOrd="0" destOrd="0" presId="urn:microsoft.com/office/officeart/2005/8/layout/vList3"/>
    <dgm:cxn modelId="{6CFF4C47-9DF7-8D43-AB24-F033CB6B34FC}" type="presOf" srcId="{91404610-CC0F-C342-9B10-C7036D18AB65}" destId="{B3671345-22F7-FA4F-8947-EFAC60D71FD6}" srcOrd="0" destOrd="0" presId="urn:microsoft.com/office/officeart/2005/8/layout/vList3"/>
    <dgm:cxn modelId="{95E6E402-4528-5141-8845-299739AB8960}" type="presParOf" srcId="{3B7A6B34-AE0A-4E40-BD75-BFA82C21F70E}" destId="{6538BF6E-680F-6D41-96CD-8CB01180444D}" srcOrd="0" destOrd="0" presId="urn:microsoft.com/office/officeart/2005/8/layout/vList3"/>
    <dgm:cxn modelId="{3EB4B78D-950A-0044-A83F-0A97E769047B}" type="presParOf" srcId="{6538BF6E-680F-6D41-96CD-8CB01180444D}" destId="{4F51067B-8D73-4F48-8E30-D80C008950DD}" srcOrd="0" destOrd="0" presId="urn:microsoft.com/office/officeart/2005/8/layout/vList3"/>
    <dgm:cxn modelId="{DFDCE451-21F4-4441-83C4-2DF8C92CA74B}" type="presParOf" srcId="{6538BF6E-680F-6D41-96CD-8CB01180444D}" destId="{B3671345-22F7-FA4F-8947-EFAC60D71FD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BF181E-1B05-AC42-B690-3841B5E0B191}" type="doc">
      <dgm:prSet loTypeId="urn:microsoft.com/office/officeart/2005/8/layout/vList3" loCatId="convert" qsTypeId="urn:microsoft.com/office/officeart/2005/8/quickstyle/3d9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1404610-CC0F-C342-9B10-C7036D18AB65}">
      <dgm:prSet/>
      <dgm:spPr/>
      <dgm:t>
        <a:bodyPr/>
        <a:lstStyle/>
        <a:p>
          <a:r>
            <a:rPr lang="en-US" dirty="0">
              <a:latin typeface="Trebuchet MS" panose="020B0603020202020204"/>
            </a:rPr>
            <a:t>Desert</a:t>
          </a:r>
          <a:r>
            <a:rPr lang="en-US" dirty="0"/>
            <a:t> Region</a:t>
          </a:r>
        </a:p>
      </dgm:t>
    </dgm:pt>
    <dgm:pt modelId="{94C35C51-B2A6-B348-8934-25456236C198}" type="parTrans" cxnId="{43B5551D-A5FC-DA42-B29B-7B196B6BBDAC}">
      <dgm:prSet/>
      <dgm:spPr/>
      <dgm:t>
        <a:bodyPr/>
        <a:lstStyle/>
        <a:p>
          <a:endParaRPr lang="en-US"/>
        </a:p>
      </dgm:t>
    </dgm:pt>
    <dgm:pt modelId="{73A6EF1A-F1CF-2644-A969-045E24EFADEC}" type="sibTrans" cxnId="{43B5551D-A5FC-DA42-B29B-7B196B6BBDAC}">
      <dgm:prSet/>
      <dgm:spPr/>
      <dgm:t>
        <a:bodyPr/>
        <a:lstStyle/>
        <a:p>
          <a:endParaRPr lang="en-US"/>
        </a:p>
      </dgm:t>
    </dgm:pt>
    <dgm:pt modelId="{3B7A6B34-AE0A-4E40-BD75-BFA82C21F70E}" type="pres">
      <dgm:prSet presAssocID="{32BF181E-1B05-AC42-B690-3841B5E0B191}" presName="linearFlow" presStyleCnt="0">
        <dgm:presLayoutVars>
          <dgm:dir/>
          <dgm:resizeHandles val="exact"/>
        </dgm:presLayoutVars>
      </dgm:prSet>
      <dgm:spPr/>
    </dgm:pt>
    <dgm:pt modelId="{6538BF6E-680F-6D41-96CD-8CB01180444D}" type="pres">
      <dgm:prSet presAssocID="{91404610-CC0F-C342-9B10-C7036D18AB65}" presName="composite" presStyleCnt="0"/>
      <dgm:spPr/>
    </dgm:pt>
    <dgm:pt modelId="{4F51067B-8D73-4F48-8E30-D80C008950DD}" type="pres">
      <dgm:prSet presAssocID="{91404610-CC0F-C342-9B10-C7036D18AB65}" presName="imgShp" presStyleLbl="fgImgPlace1" presStyleIdx="0" presStyleCnt="1"/>
      <dgm:spPr/>
    </dgm:pt>
    <dgm:pt modelId="{B3671345-22F7-FA4F-8947-EFAC60D71FD6}" type="pres">
      <dgm:prSet presAssocID="{91404610-CC0F-C342-9B10-C7036D18AB65}" presName="txShp" presStyleLbl="node1" presStyleIdx="0" presStyleCnt="1">
        <dgm:presLayoutVars>
          <dgm:bulletEnabled val="1"/>
        </dgm:presLayoutVars>
      </dgm:prSet>
      <dgm:spPr/>
    </dgm:pt>
  </dgm:ptLst>
  <dgm:cxnLst>
    <dgm:cxn modelId="{43B5551D-A5FC-DA42-B29B-7B196B6BBDAC}" srcId="{32BF181E-1B05-AC42-B690-3841B5E0B191}" destId="{91404610-CC0F-C342-9B10-C7036D18AB65}" srcOrd="0" destOrd="0" parTransId="{94C35C51-B2A6-B348-8934-25456236C198}" sibTransId="{73A6EF1A-F1CF-2644-A969-045E24EFADEC}"/>
    <dgm:cxn modelId="{76103C45-5852-C44C-82F6-EA6CF62F1498}" type="presOf" srcId="{32BF181E-1B05-AC42-B690-3841B5E0B191}" destId="{3B7A6B34-AE0A-4E40-BD75-BFA82C21F70E}" srcOrd="0" destOrd="0" presId="urn:microsoft.com/office/officeart/2005/8/layout/vList3"/>
    <dgm:cxn modelId="{6CFF4C47-9DF7-8D43-AB24-F033CB6B34FC}" type="presOf" srcId="{91404610-CC0F-C342-9B10-C7036D18AB65}" destId="{B3671345-22F7-FA4F-8947-EFAC60D71FD6}" srcOrd="0" destOrd="0" presId="urn:microsoft.com/office/officeart/2005/8/layout/vList3"/>
    <dgm:cxn modelId="{95E6E402-4528-5141-8845-299739AB8960}" type="presParOf" srcId="{3B7A6B34-AE0A-4E40-BD75-BFA82C21F70E}" destId="{6538BF6E-680F-6D41-96CD-8CB01180444D}" srcOrd="0" destOrd="0" presId="urn:microsoft.com/office/officeart/2005/8/layout/vList3"/>
    <dgm:cxn modelId="{3EB4B78D-950A-0044-A83F-0A97E769047B}" type="presParOf" srcId="{6538BF6E-680F-6D41-96CD-8CB01180444D}" destId="{4F51067B-8D73-4F48-8E30-D80C008950DD}" srcOrd="0" destOrd="0" presId="urn:microsoft.com/office/officeart/2005/8/layout/vList3"/>
    <dgm:cxn modelId="{DFDCE451-21F4-4441-83C4-2DF8C92CA74B}" type="presParOf" srcId="{6538BF6E-680F-6D41-96CD-8CB01180444D}" destId="{B3671345-22F7-FA4F-8947-EFAC60D71FD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2BF181E-1B05-AC42-B690-3841B5E0B191}" type="doc">
      <dgm:prSet loTypeId="urn:microsoft.com/office/officeart/2005/8/layout/vList3" loCatId="convert" qsTypeId="urn:microsoft.com/office/officeart/2005/8/quickstyle/3d9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1404610-CC0F-C342-9B10-C7036D18AB65}">
      <dgm:prSet/>
      <dgm:spPr/>
      <dgm:t>
        <a:bodyPr/>
        <a:lstStyle/>
        <a:p>
          <a:pPr rtl="0"/>
          <a:r>
            <a:rPr lang="en-US" dirty="0">
              <a:latin typeface="Trebuchet MS" panose="020B0603020202020204"/>
            </a:rPr>
            <a:t>Central Valley</a:t>
          </a:r>
          <a:r>
            <a:rPr lang="en-US" dirty="0"/>
            <a:t> Region</a:t>
          </a:r>
        </a:p>
      </dgm:t>
    </dgm:pt>
    <dgm:pt modelId="{94C35C51-B2A6-B348-8934-25456236C198}" type="parTrans" cxnId="{43B5551D-A5FC-DA42-B29B-7B196B6BBDAC}">
      <dgm:prSet/>
      <dgm:spPr/>
      <dgm:t>
        <a:bodyPr/>
        <a:lstStyle/>
        <a:p>
          <a:endParaRPr lang="en-US"/>
        </a:p>
      </dgm:t>
    </dgm:pt>
    <dgm:pt modelId="{73A6EF1A-F1CF-2644-A969-045E24EFADEC}" type="sibTrans" cxnId="{43B5551D-A5FC-DA42-B29B-7B196B6BBDAC}">
      <dgm:prSet/>
      <dgm:spPr/>
      <dgm:t>
        <a:bodyPr/>
        <a:lstStyle/>
        <a:p>
          <a:endParaRPr lang="en-US"/>
        </a:p>
      </dgm:t>
    </dgm:pt>
    <dgm:pt modelId="{3B7A6B34-AE0A-4E40-BD75-BFA82C21F70E}" type="pres">
      <dgm:prSet presAssocID="{32BF181E-1B05-AC42-B690-3841B5E0B191}" presName="linearFlow" presStyleCnt="0">
        <dgm:presLayoutVars>
          <dgm:dir/>
          <dgm:resizeHandles val="exact"/>
        </dgm:presLayoutVars>
      </dgm:prSet>
      <dgm:spPr/>
    </dgm:pt>
    <dgm:pt modelId="{6538BF6E-680F-6D41-96CD-8CB01180444D}" type="pres">
      <dgm:prSet presAssocID="{91404610-CC0F-C342-9B10-C7036D18AB65}" presName="composite" presStyleCnt="0"/>
      <dgm:spPr/>
    </dgm:pt>
    <dgm:pt modelId="{4F51067B-8D73-4F48-8E30-D80C008950DD}" type="pres">
      <dgm:prSet presAssocID="{91404610-CC0F-C342-9B10-C7036D18AB65}" presName="imgShp" presStyleLbl="fgImgPlace1" presStyleIdx="0" presStyleCnt="1"/>
      <dgm:spPr/>
    </dgm:pt>
    <dgm:pt modelId="{B3671345-22F7-FA4F-8947-EFAC60D71FD6}" type="pres">
      <dgm:prSet presAssocID="{91404610-CC0F-C342-9B10-C7036D18AB65}" presName="txShp" presStyleLbl="node1" presStyleIdx="0" presStyleCnt="1">
        <dgm:presLayoutVars>
          <dgm:bulletEnabled val="1"/>
        </dgm:presLayoutVars>
      </dgm:prSet>
      <dgm:spPr/>
    </dgm:pt>
  </dgm:ptLst>
  <dgm:cxnLst>
    <dgm:cxn modelId="{43B5551D-A5FC-DA42-B29B-7B196B6BBDAC}" srcId="{32BF181E-1B05-AC42-B690-3841B5E0B191}" destId="{91404610-CC0F-C342-9B10-C7036D18AB65}" srcOrd="0" destOrd="0" parTransId="{94C35C51-B2A6-B348-8934-25456236C198}" sibTransId="{73A6EF1A-F1CF-2644-A969-045E24EFADEC}"/>
    <dgm:cxn modelId="{76103C45-5852-C44C-82F6-EA6CF62F1498}" type="presOf" srcId="{32BF181E-1B05-AC42-B690-3841B5E0B191}" destId="{3B7A6B34-AE0A-4E40-BD75-BFA82C21F70E}" srcOrd="0" destOrd="0" presId="urn:microsoft.com/office/officeart/2005/8/layout/vList3"/>
    <dgm:cxn modelId="{6CFF4C47-9DF7-8D43-AB24-F033CB6B34FC}" type="presOf" srcId="{91404610-CC0F-C342-9B10-C7036D18AB65}" destId="{B3671345-22F7-FA4F-8947-EFAC60D71FD6}" srcOrd="0" destOrd="0" presId="urn:microsoft.com/office/officeart/2005/8/layout/vList3"/>
    <dgm:cxn modelId="{95E6E402-4528-5141-8845-299739AB8960}" type="presParOf" srcId="{3B7A6B34-AE0A-4E40-BD75-BFA82C21F70E}" destId="{6538BF6E-680F-6D41-96CD-8CB01180444D}" srcOrd="0" destOrd="0" presId="urn:microsoft.com/office/officeart/2005/8/layout/vList3"/>
    <dgm:cxn modelId="{3EB4B78D-950A-0044-A83F-0A97E769047B}" type="presParOf" srcId="{6538BF6E-680F-6D41-96CD-8CB01180444D}" destId="{4F51067B-8D73-4F48-8E30-D80C008950DD}" srcOrd="0" destOrd="0" presId="urn:microsoft.com/office/officeart/2005/8/layout/vList3"/>
    <dgm:cxn modelId="{DFDCE451-21F4-4441-83C4-2DF8C92CA74B}" type="presParOf" srcId="{6538BF6E-680F-6D41-96CD-8CB01180444D}" destId="{B3671345-22F7-FA4F-8947-EFAC60D71FD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671345-22F7-FA4F-8947-EFAC60D71FD6}">
      <dsp:nvSpPr>
        <dsp:cNvPr id="0" name=""/>
        <dsp:cNvSpPr/>
      </dsp:nvSpPr>
      <dsp:spPr>
        <a:xfrm rot="10800000">
          <a:off x="1829213" y="0"/>
          <a:ext cx="5730715" cy="154304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0442" tIns="175260" rIns="327152" bIns="175260" numCol="1" spcCol="1270" anchor="ctr" anchorCtr="0">
          <a:noAutofit/>
          <a:sp3d extrusionH="28000" prstMaterial="matte"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Mountain Region</a:t>
          </a:r>
        </a:p>
      </dsp:txBody>
      <dsp:txXfrm rot="10800000">
        <a:off x="2214975" y="0"/>
        <a:ext cx="5344953" cy="1543049"/>
      </dsp:txXfrm>
    </dsp:sp>
    <dsp:sp modelId="{4F51067B-8D73-4F48-8E30-D80C008950DD}">
      <dsp:nvSpPr>
        <dsp:cNvPr id="0" name=""/>
        <dsp:cNvSpPr/>
      </dsp:nvSpPr>
      <dsp:spPr>
        <a:xfrm>
          <a:off x="1057688" y="0"/>
          <a:ext cx="1543049" cy="154304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671345-22F7-FA4F-8947-EFAC60D71FD6}">
      <dsp:nvSpPr>
        <dsp:cNvPr id="0" name=""/>
        <dsp:cNvSpPr/>
      </dsp:nvSpPr>
      <dsp:spPr>
        <a:xfrm rot="10800000">
          <a:off x="1829213" y="0"/>
          <a:ext cx="5730715" cy="154304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0442" tIns="194310" rIns="362712" bIns="194310" numCol="1" spcCol="1270" anchor="ctr" anchorCtr="0">
          <a:noAutofit/>
          <a:sp3d extrusionH="28000" prstMaterial="matte"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>
              <a:latin typeface="Trebuchet MS" panose="020B0603020202020204"/>
            </a:rPr>
            <a:t>Coastal</a:t>
          </a:r>
          <a:r>
            <a:rPr lang="en-US" sz="5100" kern="1200" dirty="0"/>
            <a:t> Region</a:t>
          </a:r>
        </a:p>
      </dsp:txBody>
      <dsp:txXfrm rot="10800000">
        <a:off x="2214975" y="0"/>
        <a:ext cx="5344953" cy="1543049"/>
      </dsp:txXfrm>
    </dsp:sp>
    <dsp:sp modelId="{4F51067B-8D73-4F48-8E30-D80C008950DD}">
      <dsp:nvSpPr>
        <dsp:cNvPr id="0" name=""/>
        <dsp:cNvSpPr/>
      </dsp:nvSpPr>
      <dsp:spPr>
        <a:xfrm>
          <a:off x="1057688" y="0"/>
          <a:ext cx="1543049" cy="154304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671345-22F7-FA4F-8947-EFAC60D71FD6}">
      <dsp:nvSpPr>
        <dsp:cNvPr id="0" name=""/>
        <dsp:cNvSpPr/>
      </dsp:nvSpPr>
      <dsp:spPr>
        <a:xfrm rot="10800000">
          <a:off x="1829213" y="0"/>
          <a:ext cx="5730715" cy="154304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0442" tIns="205740" rIns="384048" bIns="205740" numCol="1" spcCol="1270" anchor="ctr" anchorCtr="0">
          <a:noAutofit/>
          <a:sp3d extrusionH="28000" prstMaterial="matte"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 dirty="0">
              <a:latin typeface="Trebuchet MS" panose="020B0603020202020204"/>
            </a:rPr>
            <a:t>Desert</a:t>
          </a:r>
          <a:r>
            <a:rPr lang="en-US" sz="5400" kern="1200" dirty="0"/>
            <a:t> Region</a:t>
          </a:r>
        </a:p>
      </dsp:txBody>
      <dsp:txXfrm rot="10800000">
        <a:off x="2214975" y="0"/>
        <a:ext cx="5344953" cy="1543049"/>
      </dsp:txXfrm>
    </dsp:sp>
    <dsp:sp modelId="{4F51067B-8D73-4F48-8E30-D80C008950DD}">
      <dsp:nvSpPr>
        <dsp:cNvPr id="0" name=""/>
        <dsp:cNvSpPr/>
      </dsp:nvSpPr>
      <dsp:spPr>
        <a:xfrm>
          <a:off x="1057688" y="0"/>
          <a:ext cx="1543049" cy="154304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671345-22F7-FA4F-8947-EFAC60D71FD6}">
      <dsp:nvSpPr>
        <dsp:cNvPr id="0" name=""/>
        <dsp:cNvSpPr/>
      </dsp:nvSpPr>
      <dsp:spPr>
        <a:xfrm rot="10800000">
          <a:off x="1829213" y="0"/>
          <a:ext cx="5730715" cy="154304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0442" tIns="171450" rIns="320040" bIns="171450" numCol="1" spcCol="1270" anchor="ctr" anchorCtr="0">
          <a:noAutofit/>
          <a:sp3d extrusionH="28000" prstMaterial="matte"/>
        </a:bodyPr>
        <a:lstStyle/>
        <a:p>
          <a:pPr marL="0" lvl="0" indent="0" algn="ctr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>
              <a:latin typeface="Trebuchet MS" panose="020B0603020202020204"/>
            </a:rPr>
            <a:t>Central Valley</a:t>
          </a:r>
          <a:r>
            <a:rPr lang="en-US" sz="4500" kern="1200" dirty="0"/>
            <a:t> Region</a:t>
          </a:r>
        </a:p>
      </dsp:txBody>
      <dsp:txXfrm rot="10800000">
        <a:off x="2214975" y="0"/>
        <a:ext cx="5344953" cy="1543049"/>
      </dsp:txXfrm>
    </dsp:sp>
    <dsp:sp modelId="{4F51067B-8D73-4F48-8E30-D80C008950DD}">
      <dsp:nvSpPr>
        <dsp:cNvPr id="0" name=""/>
        <dsp:cNvSpPr/>
      </dsp:nvSpPr>
      <dsp:spPr>
        <a:xfrm>
          <a:off x="1057688" y="0"/>
          <a:ext cx="1543049" cy="154304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842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424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656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483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750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554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167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912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528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493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34400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623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020889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58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5500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395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8526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  <p:sldLayoutId id="2147483835" r:id="rId12"/>
    <p:sldLayoutId id="2147483836" r:id="rId13"/>
    <p:sldLayoutId id="2147483837" r:id="rId14"/>
    <p:sldLayoutId id="2147483838" r:id="rId15"/>
    <p:sldLayoutId id="214748383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s://en.wikipedia.org/wiki/Mount_Shasta" TargetMode="External"/><Relationship Id="rId7" Type="http://schemas.openxmlformats.org/officeDocument/2006/relationships/hyperlink" Target="https://www.flickr.com/photos/kc7cbf/6953566289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hyperlink" Target="http://www.flickr.com/photos/tomsaint/8752735982/" TargetMode="External"/><Relationship Id="rId4" Type="http://schemas.openxmlformats.org/officeDocument/2006/relationships/image" Target="../media/image2.jpeg"/><Relationship Id="rId9" Type="http://schemas.openxmlformats.org/officeDocument/2006/relationships/hyperlink" Target="https://en.m.wikipedia.org/wiki/Big_Sur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garryrogers.com/2015/11/12/rat-poison-killed-the-mountain-lion-known-as-p-34/" TargetMode="External"/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hyperlink" Target="https://en.wikipedia.org/wiki/Mount_Shasta" TargetMode="Externa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hyperlink" Target="https://en.wikipedia.org/wiki/General_Sherman_(tree)" TargetMode="External"/><Relationship Id="rId7" Type="http://schemas.openxmlformats.org/officeDocument/2006/relationships/diagramColors" Target="../diagrams/colors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jv.wikipedia.org/wiki/Oscar's_Oasis" TargetMode="External"/><Relationship Id="rId3" Type="http://schemas.openxmlformats.org/officeDocument/2006/relationships/diagramLayout" Target="../diagrams/layout3.xml"/><Relationship Id="rId7" Type="http://schemas.openxmlformats.org/officeDocument/2006/relationships/image" Target="../media/image9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hyperlink" Target="http://www.flickr.com/photos/tomsaint/8752735982/" TargetMode="Externa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Lake_Corcoran" TargetMode="External"/><Relationship Id="rId3" Type="http://schemas.openxmlformats.org/officeDocument/2006/relationships/diagramLayout" Target="../diagrams/layout4.xml"/><Relationship Id="rId7" Type="http://schemas.openxmlformats.org/officeDocument/2006/relationships/image" Target="../media/image10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hyperlink" Target="https://humannhealth.com/top-10-health-benefits-of-dark-chocolate/345/" TargetMode="Externa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6156" y="2691733"/>
            <a:ext cx="5194527" cy="1317643"/>
          </a:xfrm>
        </p:spPr>
        <p:txBody>
          <a:bodyPr>
            <a:normAutofit fontScale="90000"/>
          </a:bodyPr>
          <a:lstStyle/>
          <a:p>
            <a:pPr algn="l">
              <a:lnSpc>
                <a:spcPct val="90000"/>
              </a:lnSpc>
            </a:pPr>
            <a:br>
              <a:rPr lang="en-US" sz="6000" dirty="0">
                <a:latin typeface="Blackadder ITC" panose="02000000000000000000" pitchFamily="2" charset="0"/>
                <a:ea typeface="Blackadder ITC" panose="02000000000000000000" pitchFamily="2" charset="0"/>
              </a:rPr>
            </a:br>
            <a:r>
              <a:rPr lang="en-US" sz="6000" dirty="0">
                <a:latin typeface="Blackadder ITC"/>
                <a:ea typeface="Blackadder ITC" panose="02000000000000000000" pitchFamily="2" charset="0"/>
              </a:rPr>
              <a:t>California Regions</a:t>
            </a:r>
            <a:br>
              <a:rPr lang="en-US" sz="2200" dirty="0">
                <a:latin typeface="Blackadder ITC" panose="02000000000000000000" pitchFamily="2" charset="0"/>
                <a:ea typeface="Blackadder ITC" panose="02000000000000000000" pitchFamily="2" charset="0"/>
              </a:rPr>
            </a:br>
            <a:endParaRPr lang="en-US" sz="2200">
              <a:latin typeface="Blackadder ITC"/>
              <a:ea typeface="Blackadder ITC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923E56-CF0D-4D7B-867B-23650DFDB3D1}"/>
              </a:ext>
            </a:extLst>
          </p:cNvPr>
          <p:cNvSpPr txBox="1"/>
          <p:nvPr/>
        </p:nvSpPr>
        <p:spPr>
          <a:xfrm>
            <a:off x="1619955" y="3651956"/>
            <a:ext cx="471875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rgbClr val="BFE373"/>
                </a:solidFill>
                <a:latin typeface="Blackadder ITC"/>
              </a:rPr>
              <a:t>From​ Caleb lee #11 ​</a:t>
            </a:r>
            <a:endParaRPr lang="en-US" dirty="0">
              <a:solidFill>
                <a:srgbClr val="BFE373"/>
              </a:solidFill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3FBB0BA-F128-4530-91C2-92B2595E1603}"/>
              </a:ext>
            </a:extLst>
          </p:cNvPr>
          <p:cNvGrpSpPr/>
          <p:nvPr/>
        </p:nvGrpSpPr>
        <p:grpSpPr>
          <a:xfrm>
            <a:off x="6730574" y="71968"/>
            <a:ext cx="2291644" cy="1831623"/>
            <a:chOff x="6730574" y="71968"/>
            <a:chExt cx="2291644" cy="1831623"/>
          </a:xfrm>
        </p:grpSpPr>
        <p:pic>
          <p:nvPicPr>
            <p:cNvPr id="17" name="Picture 17" descr="A view of a snow covered mountain&#10;&#10;Description automatically generated">
              <a:extLst>
                <a:ext uri="{FF2B5EF4-FFF2-40B4-BE49-F238E27FC236}">
                  <a16:creationId xmlns:a16="http://schemas.microsoft.com/office/drawing/2014/main" id="{F633AFC5-EC63-4EAB-892E-A9BAB97AA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6730574" y="71968"/>
              <a:ext cx="2291644" cy="183162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5BB14BA7-949D-4731-9957-EA1153DB100F}"/>
                </a:ext>
              </a:extLst>
            </p:cNvPr>
            <p:cNvSpPr/>
            <p:nvPr/>
          </p:nvSpPr>
          <p:spPr>
            <a:xfrm>
              <a:off x="7259741" y="699912"/>
              <a:ext cx="1224845" cy="57573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Blackadder ITC"/>
                </a:rPr>
                <a:t>Mountains</a:t>
              </a:r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737F12B-A6C3-484B-AB2B-624AE84D32AA}"/>
              </a:ext>
            </a:extLst>
          </p:cNvPr>
          <p:cNvGrpSpPr/>
          <p:nvPr/>
        </p:nvGrpSpPr>
        <p:grpSpPr>
          <a:xfrm>
            <a:off x="6374603" y="4869745"/>
            <a:ext cx="2291643" cy="1833772"/>
            <a:chOff x="6374603" y="4869745"/>
            <a:chExt cx="2291643" cy="1833772"/>
          </a:xfrm>
        </p:grpSpPr>
        <p:pic>
          <p:nvPicPr>
            <p:cNvPr id="20" name="Picture 20" descr="A group of palm trees on a sunny day&#10;&#10;Description automatically generated">
              <a:extLst>
                <a:ext uri="{FF2B5EF4-FFF2-40B4-BE49-F238E27FC236}">
                  <a16:creationId xmlns:a16="http://schemas.microsoft.com/office/drawing/2014/main" id="{82BA99F2-7769-427B-ABC2-E34CB16F1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6374603" y="4869745"/>
              <a:ext cx="2291643" cy="183377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E7DEC858-607C-4597-AE44-A3C170651CCB}"/>
                </a:ext>
              </a:extLst>
            </p:cNvPr>
            <p:cNvSpPr/>
            <p:nvPr/>
          </p:nvSpPr>
          <p:spPr>
            <a:xfrm>
              <a:off x="6906963" y="5497691"/>
              <a:ext cx="1224845" cy="57573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1200" dirty="0">
                  <a:latin typeface="Blackadder ITC"/>
                </a:rPr>
                <a:t>Desert</a:t>
              </a:r>
              <a:endParaRPr lang="en-US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30343DD-E0F6-47E9-B3F8-2D0643232E1B}"/>
              </a:ext>
            </a:extLst>
          </p:cNvPr>
          <p:cNvGrpSpPr/>
          <p:nvPr/>
        </p:nvGrpSpPr>
        <p:grpSpPr>
          <a:xfrm>
            <a:off x="7593926" y="3430410"/>
            <a:ext cx="2277532" cy="1835767"/>
            <a:chOff x="7593926" y="3430410"/>
            <a:chExt cx="2277532" cy="1835767"/>
          </a:xfrm>
        </p:grpSpPr>
        <p:pic>
          <p:nvPicPr>
            <p:cNvPr id="26" name="Picture 26" descr="A tree in the middle of a lush green field&#10;&#10;Description automatically generated">
              <a:extLst>
                <a:ext uri="{FF2B5EF4-FFF2-40B4-BE49-F238E27FC236}">
                  <a16:creationId xmlns:a16="http://schemas.microsoft.com/office/drawing/2014/main" id="{88DDAC8B-7ABE-41EE-A391-5DE6A442668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837473B0-CC2E-450A-ABE3-18F120FF3D39}">
                  <a1611:picAttrSrcUrl xmlns:a1611="http://schemas.microsoft.com/office/drawing/2016/11/main" r:id="rId7"/>
                </a:ext>
              </a:extLst>
            </a:blip>
            <a:stretch>
              <a:fillRect/>
            </a:stretch>
          </p:blipFill>
          <p:spPr>
            <a:xfrm>
              <a:off x="7593926" y="3430410"/>
              <a:ext cx="2277532" cy="183576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D7F368C8-ADBC-47C8-A210-586E38C4FC9C}"/>
                </a:ext>
              </a:extLst>
            </p:cNvPr>
            <p:cNvSpPr/>
            <p:nvPr/>
          </p:nvSpPr>
          <p:spPr>
            <a:xfrm>
              <a:off x="8120518" y="4058357"/>
              <a:ext cx="1224845" cy="57573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1200" dirty="0">
                  <a:latin typeface="Blackadder ITC"/>
                </a:rPr>
                <a:t>Central</a:t>
              </a:r>
              <a:endParaRPr lang="en-US" dirty="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52FDFA8-2C4F-42CA-850D-942F9C60A289}"/>
              </a:ext>
            </a:extLst>
          </p:cNvPr>
          <p:cNvGrpSpPr/>
          <p:nvPr/>
        </p:nvGrpSpPr>
        <p:grpSpPr>
          <a:xfrm>
            <a:off x="7599694" y="1708856"/>
            <a:ext cx="2291643" cy="1829985"/>
            <a:chOff x="7599694" y="1708856"/>
            <a:chExt cx="2291643" cy="1829985"/>
          </a:xfrm>
        </p:grpSpPr>
        <p:pic>
          <p:nvPicPr>
            <p:cNvPr id="23" name="Picture 23" descr="A body of water with a mountain in the background&#10;&#10;Description automatically generated">
              <a:extLst>
                <a:ext uri="{FF2B5EF4-FFF2-40B4-BE49-F238E27FC236}">
                  <a16:creationId xmlns:a16="http://schemas.microsoft.com/office/drawing/2014/main" id="{4F368D6E-4B79-47CA-876C-AAD208483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837473B0-CC2E-450A-ABE3-18F120FF3D39}">
                  <a1611:picAttrSrcUrl xmlns:a1611="http://schemas.microsoft.com/office/drawing/2016/11/main" r:id="rId9"/>
                </a:ext>
              </a:extLst>
            </a:blip>
            <a:stretch>
              <a:fillRect/>
            </a:stretch>
          </p:blipFill>
          <p:spPr>
            <a:xfrm>
              <a:off x="7599694" y="1708856"/>
              <a:ext cx="2291643" cy="182998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EF2965C0-A85D-4498-AD19-791BF7EE28A7}"/>
                </a:ext>
              </a:extLst>
            </p:cNvPr>
            <p:cNvSpPr/>
            <p:nvPr/>
          </p:nvSpPr>
          <p:spPr>
            <a:xfrm>
              <a:off x="8176963" y="2336802"/>
              <a:ext cx="1224845" cy="57573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1200" dirty="0">
                  <a:latin typeface="Blackadder ITC"/>
                </a:rPr>
                <a:t>Coastal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617864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10">
            <a:extLst>
              <a:ext uri="{FF2B5EF4-FFF2-40B4-BE49-F238E27FC236}">
                <a16:creationId xmlns:a16="http://schemas.microsoft.com/office/drawing/2014/main" id="{C573BC5E-E961-C449-B622-DF85088897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7988063"/>
              </p:ext>
            </p:extLst>
          </p:nvPr>
        </p:nvGraphicFramePr>
        <p:xfrm>
          <a:off x="673617" y="399026"/>
          <a:ext cx="8617618" cy="1543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3" descr="A dog sitting on a rock&#10;&#10;Description automatically generated">
            <a:extLst>
              <a:ext uri="{FF2B5EF4-FFF2-40B4-BE49-F238E27FC236}">
                <a16:creationId xmlns:a16="http://schemas.microsoft.com/office/drawing/2014/main" id="{866A20EC-6A78-4712-83D0-9EB9BE08CC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573846" y="475174"/>
            <a:ext cx="3052100" cy="20187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A01B4F-267A-754A-8881-3A168F17B314}"/>
              </a:ext>
            </a:extLst>
          </p:cNvPr>
          <p:cNvSpPr txBox="1"/>
          <p:nvPr/>
        </p:nvSpPr>
        <p:spPr>
          <a:xfrm>
            <a:off x="414387" y="2735903"/>
            <a:ext cx="2114353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US" b="1" dirty="0">
                <a:solidFill>
                  <a:schemeClr val="accent2"/>
                </a:solidFill>
              </a:rPr>
              <a:t>Plants and Animals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racoons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racer snakes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ravens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mule deer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mountain lion</a:t>
            </a:r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DBEC4F-7C03-904B-81E6-13BE96AA4EBD}"/>
              </a:ext>
            </a:extLst>
          </p:cNvPr>
          <p:cNvSpPr txBox="1"/>
          <p:nvPr/>
        </p:nvSpPr>
        <p:spPr>
          <a:xfrm>
            <a:off x="2813397" y="2727239"/>
            <a:ext cx="4450851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US" b="1" dirty="0">
                <a:solidFill>
                  <a:schemeClr val="accent2"/>
                </a:solidFill>
              </a:rPr>
              <a:t>Landforms &amp; Waterways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/>
                <a:ea typeface="Times New Roman" panose="02020603050405020304" pitchFamily="18" charset="0"/>
                <a:cs typeface="Times New Roman"/>
              </a:rPr>
              <a:t>Many</a:t>
            </a:r>
            <a:r>
              <a:rPr lang="en-US" sz="1800" dirty="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 mountain ranges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serra </a:t>
            </a:r>
            <a:r>
              <a:rPr lang="en-US" dirty="0">
                <a:latin typeface="Calibri"/>
                <a:ea typeface="Times New Roman" panose="02020603050405020304" pitchFamily="18" charset="0"/>
                <a:cs typeface="Times New Roman"/>
              </a:rPr>
              <a:t>Nevada</a:t>
            </a:r>
            <a:r>
              <a:rPr lang="en-US" sz="1800" dirty="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 largest range in 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/>
                <a:ea typeface="Times New Roman" panose="02020603050405020304" pitchFamily="18" charset="0"/>
                <a:cs typeface="Times New Roman"/>
              </a:rPr>
              <a:t>Coastal Mountain range less</a:t>
            </a:r>
            <a:r>
              <a:rPr lang="en-US" sz="1800" dirty="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 than 4000 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cascade range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mount </a:t>
            </a:r>
            <a:r>
              <a:rPr lang="en-US" dirty="0">
                <a:latin typeface="Calibri"/>
                <a:ea typeface="Times New Roman" panose="02020603050405020304" pitchFamily="18" charset="0"/>
                <a:cs typeface="Times New Roman"/>
              </a:rPr>
              <a:t>Shasta</a:t>
            </a:r>
            <a:r>
              <a:rPr lang="en-US" sz="1800" dirty="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 - </a:t>
            </a:r>
            <a:r>
              <a:rPr lang="en-US" dirty="0">
                <a:latin typeface="Calibri"/>
                <a:ea typeface="Times New Roman" panose="02020603050405020304" pitchFamily="18" charset="0"/>
                <a:cs typeface="Times New Roman"/>
              </a:rPr>
              <a:t>volcano</a:t>
            </a:r>
            <a:r>
              <a:rPr lang="en-US" sz="1800" dirty="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 -valley region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mount </a:t>
            </a:r>
            <a:r>
              <a:rPr lang="en-US" dirty="0">
                <a:latin typeface="Calibri"/>
                <a:ea typeface="Times New Roman" panose="02020603050405020304" pitchFamily="18" charset="0"/>
                <a:cs typeface="Times New Roman"/>
              </a:rPr>
              <a:t>Lassen</a:t>
            </a:r>
            <a:r>
              <a:rPr lang="en-US" sz="1800" dirty="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 - volcano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mount </a:t>
            </a:r>
            <a:r>
              <a:rPr lang="en-US" dirty="0">
                <a:latin typeface="Calibri"/>
                <a:ea typeface="Times New Roman" panose="02020603050405020304" pitchFamily="18" charset="0"/>
                <a:cs typeface="Times New Roman"/>
              </a:rPr>
              <a:t>Whitney</a:t>
            </a:r>
            <a:r>
              <a:rPr lang="en-US" sz="1800" dirty="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 - tallest 14,500ft</a:t>
            </a:r>
          </a:p>
          <a:p>
            <a:endParaRPr lang="en-US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9B410F-578D-5C45-B60A-ECA4ACF2594B}"/>
              </a:ext>
            </a:extLst>
          </p:cNvPr>
          <p:cNvSpPr txBox="1"/>
          <p:nvPr/>
        </p:nvSpPr>
        <p:spPr>
          <a:xfrm>
            <a:off x="414387" y="4778104"/>
            <a:ext cx="182880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US" b="1" dirty="0">
                <a:solidFill>
                  <a:schemeClr val="accent2"/>
                </a:solidFill>
              </a:rPr>
              <a:t>Climate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arctic snow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dry desert</a:t>
            </a:r>
          </a:p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54F6DF-31D7-5B4E-8257-FDA580458671}"/>
              </a:ext>
            </a:extLst>
          </p:cNvPr>
          <p:cNvSpPr txBox="1"/>
          <p:nvPr/>
        </p:nvSpPr>
        <p:spPr>
          <a:xfrm>
            <a:off x="2818876" y="5200661"/>
            <a:ext cx="2746022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US" b="1" dirty="0">
                <a:solidFill>
                  <a:schemeClr val="accent2"/>
                </a:solidFill>
              </a:rPr>
              <a:t>Natural Resources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water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trees or wood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snow</a:t>
            </a:r>
          </a:p>
          <a:p>
            <a:pPr algn="l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02496D-94DC-864E-B86D-D270D566A875}"/>
              </a:ext>
            </a:extLst>
          </p:cNvPr>
          <p:cNvSpPr txBox="1"/>
          <p:nvPr/>
        </p:nvSpPr>
        <p:spPr>
          <a:xfrm>
            <a:off x="7399691" y="5472158"/>
            <a:ext cx="4086577" cy="1015663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dirty="0">
                <a:solidFill>
                  <a:srgbClr val="D3D3D3"/>
                </a:solidFill>
                <a:latin typeface="Blackadder ITC"/>
              </a:rPr>
              <a:t>Fun Facts</a:t>
            </a:r>
          </a:p>
          <a:p>
            <a:pPr algn="ctr"/>
            <a:r>
              <a:rPr lang="en-US" sz="1800" dirty="0">
                <a:solidFill>
                  <a:srgbClr val="D3D3D3"/>
                </a:solidFill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there are 20 volcanos in </a:t>
            </a:r>
            <a:r>
              <a:rPr lang="en-US" dirty="0">
                <a:solidFill>
                  <a:srgbClr val="D3D3D3"/>
                </a:solidFill>
                <a:latin typeface="Calibri"/>
                <a:ea typeface="Times New Roman" panose="02020603050405020304" pitchFamily="18" charset="0"/>
                <a:cs typeface="Times New Roman"/>
              </a:rPr>
              <a:t>California</a:t>
            </a:r>
            <a:endParaRPr lang="en-US" sz="1800" dirty="0">
              <a:solidFill>
                <a:srgbClr val="D3D3D3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>
              <a:solidFill>
                <a:srgbClr val="D3D3D3"/>
              </a:solidFill>
            </a:endParaRPr>
          </a:p>
        </p:txBody>
      </p:sp>
      <p:pic>
        <p:nvPicPr>
          <p:cNvPr id="61" name="Picture 61" descr="A sunset in the background&#10;&#10;Description automatically generated">
            <a:extLst>
              <a:ext uri="{FF2B5EF4-FFF2-40B4-BE49-F238E27FC236}">
                <a16:creationId xmlns:a16="http://schemas.microsoft.com/office/drawing/2014/main" id="{A23B808E-D274-468D-87EA-CE597D8B97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7426493" y="2611358"/>
            <a:ext cx="4024217" cy="27072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78774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8" descr="A large tree in a forest&#10;&#10;Description automatically generated">
            <a:extLst>
              <a:ext uri="{FF2B5EF4-FFF2-40B4-BE49-F238E27FC236}">
                <a16:creationId xmlns:a16="http://schemas.microsoft.com/office/drawing/2014/main" id="{45A6D89E-E404-460C-8CC4-C9036FDDB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70619" y="1412821"/>
            <a:ext cx="3190230" cy="410877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10" name="Diagram 10">
            <a:extLst>
              <a:ext uri="{FF2B5EF4-FFF2-40B4-BE49-F238E27FC236}">
                <a16:creationId xmlns:a16="http://schemas.microsoft.com/office/drawing/2014/main" id="{C573BC5E-E961-C449-B622-DF85088897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7591733"/>
              </p:ext>
            </p:extLst>
          </p:nvPr>
        </p:nvGraphicFramePr>
        <p:xfrm>
          <a:off x="673617" y="399026"/>
          <a:ext cx="8617618" cy="1543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6A01B4F-267A-754A-8881-3A168F17B314}"/>
              </a:ext>
            </a:extLst>
          </p:cNvPr>
          <p:cNvSpPr txBox="1"/>
          <p:nvPr/>
        </p:nvSpPr>
        <p:spPr>
          <a:xfrm>
            <a:off x="414387" y="2735903"/>
            <a:ext cx="2114353" cy="36933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Plants and Animals</a:t>
            </a:r>
            <a:endParaRPr lang="en-US">
              <a:solidFill>
                <a:srgbClr val="FFFFFF"/>
              </a:solidFill>
            </a:endParaRPr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Sea lions</a:t>
            </a:r>
            <a:endParaRPr lang="en-US" dirty="0">
              <a:latin typeface="Calibri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Green sea turtle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Brown pelicans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Elephant seal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humpback whale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Fish</a:t>
            </a:r>
          </a:p>
          <a:p>
            <a:pPr>
              <a:buFont typeface="Arial"/>
              <a:buChar char="•"/>
            </a:pPr>
            <a:r>
              <a:rPr lang="en-US" dirty="0"/>
              <a:t>Redwood trees</a:t>
            </a:r>
          </a:p>
          <a:p>
            <a:pPr marL="285750" indent="-285750">
              <a:buFont typeface="Arial"/>
              <a:buChar char="•"/>
            </a:pPr>
            <a:endParaRPr lang="en-US" dirty="0">
              <a:latin typeface="Calibri"/>
              <a:cs typeface="Times New Roman"/>
            </a:endParaRPr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DBEC4F-7C03-904B-81E6-13BE96AA4EBD}"/>
              </a:ext>
            </a:extLst>
          </p:cNvPr>
          <p:cNvSpPr txBox="1"/>
          <p:nvPr/>
        </p:nvSpPr>
        <p:spPr>
          <a:xfrm>
            <a:off x="2813397" y="2727239"/>
            <a:ext cx="4450851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US" b="1" dirty="0">
                <a:solidFill>
                  <a:schemeClr val="accent2"/>
                </a:solidFill>
              </a:rPr>
              <a:t>Landforms &amp; Waterways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Mountain     </a:t>
            </a:r>
            <a:endParaRPr lang="en-US" dirty="0">
              <a:latin typeface="Trebuchet MS" panose="020B0603020202020204"/>
              <a:cs typeface="Times New Roman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ocean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Rocky cliffs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Sandy Beaches</a:t>
            </a:r>
            <a:endParaRPr lang="en-US" dirty="0" err="1"/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Wide plains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Rain Forest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alibri"/>
              <a:cs typeface="Times New Roman"/>
            </a:endParaRPr>
          </a:p>
          <a:p>
            <a:endParaRPr lang="en-US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9B410F-578D-5C45-B60A-ECA4ACF2594B}"/>
              </a:ext>
            </a:extLst>
          </p:cNvPr>
          <p:cNvSpPr txBox="1"/>
          <p:nvPr/>
        </p:nvSpPr>
        <p:spPr>
          <a:xfrm>
            <a:off x="2830315" y="4883005"/>
            <a:ext cx="1828800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US" b="1" dirty="0">
                <a:solidFill>
                  <a:schemeClr val="accent2"/>
                </a:solidFill>
              </a:rPr>
              <a:t>Climate</a:t>
            </a:r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Mild climate</a:t>
            </a:r>
            <a:endParaRPr lang="en-US" dirty="0">
              <a:latin typeface="Calibri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Slightly Rainy Winters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Dry Summers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Humid</a:t>
            </a: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>
              <a:latin typeface="Calibri"/>
              <a:cs typeface="Times New Roman"/>
            </a:endParaRPr>
          </a:p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54F6DF-31D7-5B4E-8257-FDA580458671}"/>
              </a:ext>
            </a:extLst>
          </p:cNvPr>
          <p:cNvSpPr txBox="1"/>
          <p:nvPr/>
        </p:nvSpPr>
        <p:spPr>
          <a:xfrm>
            <a:off x="470841" y="5521755"/>
            <a:ext cx="2746022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US" b="1" dirty="0">
                <a:solidFill>
                  <a:schemeClr val="accent2"/>
                </a:solidFill>
              </a:rPr>
              <a:t>Natural Resources</a:t>
            </a:r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Wood</a:t>
            </a:r>
            <a:endParaRPr lang="en-US" dirty="0">
              <a:latin typeface="Calibri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Water</a:t>
            </a: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>
              <a:latin typeface="Calibri"/>
              <a:cs typeface="Times New Roman"/>
            </a:endParaRPr>
          </a:p>
          <a:p>
            <a:pPr algn="l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02496D-94DC-864E-B86D-D270D566A875}"/>
              </a:ext>
            </a:extLst>
          </p:cNvPr>
          <p:cNvSpPr txBox="1"/>
          <p:nvPr/>
        </p:nvSpPr>
        <p:spPr>
          <a:xfrm>
            <a:off x="6963312" y="4889609"/>
            <a:ext cx="3177343" cy="175432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2">
                    <a:lumMod val="90000"/>
                  </a:schemeClr>
                </a:solidFill>
                <a:latin typeface="Blackadder ITC"/>
              </a:rPr>
              <a:t>Fun Facts</a:t>
            </a:r>
          </a:p>
          <a:p>
            <a:pPr algn="ctr"/>
            <a:r>
              <a:rPr lang="en-US" sz="1200" dirty="0">
                <a:solidFill>
                  <a:schemeClr val="tx2">
                    <a:lumMod val="90000"/>
                  </a:schemeClr>
                </a:solidFill>
                <a:ea typeface="+mn-lt"/>
                <a:cs typeface="+mn-lt"/>
              </a:rPr>
              <a:t>Home to Giant Redwood Trees that reach up to 350 feet.</a:t>
            </a:r>
          </a:p>
          <a:p>
            <a:pPr algn="ctr"/>
            <a:r>
              <a:rPr lang="en-US" sz="1200" dirty="0">
                <a:solidFill>
                  <a:schemeClr val="tx2">
                    <a:lumMod val="90000"/>
                  </a:schemeClr>
                </a:solidFill>
                <a:ea typeface="+mn-lt"/>
                <a:cs typeface="+mn-lt"/>
              </a:rPr>
              <a:t>The three largest cities in the coastal region are LA, SD, and SF.</a:t>
            </a:r>
            <a:endParaRPr lang="en-US" sz="1200" dirty="0">
              <a:solidFill>
                <a:schemeClr val="tx2">
                  <a:lumMod val="90000"/>
                </a:schemeClr>
              </a:solidFill>
            </a:endParaRPr>
          </a:p>
          <a:p>
            <a:pPr algn="ctr"/>
            <a:r>
              <a:rPr lang="en-US" sz="1200" dirty="0">
                <a:solidFill>
                  <a:schemeClr val="tx2">
                    <a:lumMod val="90000"/>
                  </a:schemeClr>
                </a:solidFill>
                <a:ea typeface="+mn-lt"/>
                <a:cs typeface="+mn-lt"/>
              </a:rPr>
              <a:t>Tourism is very important to provides jobs and help the economy.</a:t>
            </a:r>
            <a:endParaRPr lang="en-US" sz="1200" dirty="0">
              <a:solidFill>
                <a:schemeClr val="tx2">
                  <a:lumMod val="90000"/>
                </a:schemeClr>
              </a:solidFill>
            </a:endParaRPr>
          </a:p>
          <a:p>
            <a:pPr algn="ctr"/>
            <a:endParaRPr lang="en-US" sz="1200" dirty="0">
              <a:solidFill>
                <a:schemeClr val="tx2">
                  <a:lumMod val="90000"/>
                </a:schemeClr>
              </a:solidFill>
              <a:latin typeface="Calibri"/>
              <a:cs typeface="Times New Roman"/>
            </a:endParaRPr>
          </a:p>
        </p:txBody>
      </p:sp>
      <p:pic>
        <p:nvPicPr>
          <p:cNvPr id="27" name="Picture 27" descr="Free Images : beach, sea, coast, nature, outdoor, rock, ocean, shore, coastal, coastline, cliff ...">
            <a:extLst>
              <a:ext uri="{FF2B5EF4-FFF2-40B4-BE49-F238E27FC236}">
                <a16:creationId xmlns:a16="http://schemas.microsoft.com/office/drawing/2014/main" id="{D5E853A4-334B-4D88-A1C7-BC9F360883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1327" y="349425"/>
            <a:ext cx="3442366" cy="22405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1790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10">
            <a:extLst>
              <a:ext uri="{FF2B5EF4-FFF2-40B4-BE49-F238E27FC236}">
                <a16:creationId xmlns:a16="http://schemas.microsoft.com/office/drawing/2014/main" id="{C573BC5E-E961-C449-B622-DF85088897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8332688"/>
              </p:ext>
            </p:extLst>
          </p:nvPr>
        </p:nvGraphicFramePr>
        <p:xfrm>
          <a:off x="673617" y="399026"/>
          <a:ext cx="8617618" cy="1543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6A01B4F-267A-754A-8881-3A168F17B314}"/>
              </a:ext>
            </a:extLst>
          </p:cNvPr>
          <p:cNvSpPr txBox="1"/>
          <p:nvPr/>
        </p:nvSpPr>
        <p:spPr>
          <a:xfrm>
            <a:off x="843845" y="3071375"/>
            <a:ext cx="3218480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Plants and Animals</a:t>
            </a:r>
            <a:endParaRPr lang="en-US" dirty="0">
              <a:solidFill>
                <a:schemeClr val="accent2"/>
              </a:solidFill>
            </a:endParaRPr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desert roadrunner</a:t>
            </a:r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Lizards, snakes 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Joshua tree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prickly pear cactus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yucca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bighorn sheep</a:t>
            </a: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>
              <a:latin typeface="Calibri"/>
              <a:cs typeface="Times New Roman"/>
            </a:endParaRPr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DBEC4F-7C03-904B-81E6-13BE96AA4EBD}"/>
              </a:ext>
            </a:extLst>
          </p:cNvPr>
          <p:cNvSpPr txBox="1"/>
          <p:nvPr/>
        </p:nvSpPr>
        <p:spPr>
          <a:xfrm>
            <a:off x="4312902" y="2547788"/>
            <a:ext cx="2854965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US" b="1" dirty="0">
                <a:solidFill>
                  <a:schemeClr val="accent2"/>
                </a:solidFill>
              </a:rPr>
              <a:t>Landforms &amp; Waterways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Mojave, Colorado, Death valley deserts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canals, diches and aqueduct pipes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river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9B410F-578D-5C45-B60A-ECA4ACF2594B}"/>
              </a:ext>
            </a:extLst>
          </p:cNvPr>
          <p:cNvSpPr txBox="1"/>
          <p:nvPr/>
        </p:nvSpPr>
        <p:spPr>
          <a:xfrm>
            <a:off x="4319440" y="4490377"/>
            <a:ext cx="3286769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US" b="1" dirty="0">
                <a:solidFill>
                  <a:schemeClr val="accent2"/>
                </a:solidFill>
              </a:rPr>
              <a:t>Climate</a:t>
            </a:r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Very Hot Temp can get up to 130 degrees during the day</a:t>
            </a:r>
          </a:p>
          <a:p>
            <a:pPr>
              <a:buFont typeface="Arial"/>
              <a:buChar char="•"/>
            </a:pPr>
            <a:r>
              <a:rPr lang="en-US" dirty="0"/>
              <a:t>Cold at Night</a:t>
            </a:r>
          </a:p>
          <a:p>
            <a:pPr>
              <a:buFont typeface="Arial"/>
              <a:buChar char="•"/>
            </a:pPr>
            <a:r>
              <a:rPr lang="en-US" dirty="0"/>
              <a:t>Snows in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54F6DF-31D7-5B4E-8257-FDA580458671}"/>
              </a:ext>
            </a:extLst>
          </p:cNvPr>
          <p:cNvSpPr txBox="1"/>
          <p:nvPr/>
        </p:nvSpPr>
        <p:spPr>
          <a:xfrm>
            <a:off x="845185" y="5142353"/>
            <a:ext cx="251598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US" b="1" dirty="0">
                <a:solidFill>
                  <a:schemeClr val="accent2"/>
                </a:solidFill>
              </a:rPr>
              <a:t>Natural Resources</a:t>
            </a:r>
          </a:p>
          <a:p>
            <a:pPr marL="285750" indent="-285750">
              <a:buFont typeface="Arial,Sans-Serif"/>
              <a:buChar char="•"/>
            </a:pPr>
            <a:r>
              <a:rPr lang="en-US" dirty="0">
                <a:latin typeface="Trebuchet MS"/>
                <a:cs typeface="Times New Roman"/>
              </a:rPr>
              <a:t>sand and rocks </a:t>
            </a:r>
          </a:p>
          <a:p>
            <a:pPr marL="285750" indent="-285750">
              <a:buFont typeface="Arial,Sans-Serif"/>
              <a:buChar char="•"/>
            </a:pPr>
            <a:r>
              <a:rPr lang="en-US" dirty="0">
                <a:ea typeface="+mn-lt"/>
                <a:cs typeface="Times New Roman"/>
              </a:rPr>
              <a:t>sun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02496D-94DC-864E-B86D-D270D566A875}"/>
              </a:ext>
            </a:extLst>
          </p:cNvPr>
          <p:cNvSpPr txBox="1"/>
          <p:nvPr/>
        </p:nvSpPr>
        <p:spPr>
          <a:xfrm flipH="1">
            <a:off x="7774511" y="4119887"/>
            <a:ext cx="3135120" cy="261610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2">
                    <a:lumMod val="90000"/>
                  </a:schemeClr>
                </a:solidFill>
                <a:latin typeface="Blackadder ITC"/>
              </a:rPr>
              <a:t>Fun Facts</a:t>
            </a:r>
          </a:p>
          <a:p>
            <a:pPr algn="ctr"/>
            <a:r>
              <a:rPr lang="en-US" sz="1400" dirty="0">
                <a:ea typeface="+mn-lt"/>
                <a:cs typeface="+mn-lt"/>
              </a:rPr>
              <a:t>it is hard to live in the desert due to high heat and limited water</a:t>
            </a:r>
          </a:p>
          <a:p>
            <a:pPr algn="ctr"/>
            <a:r>
              <a:rPr lang="en-US" sz="1400" dirty="0">
                <a:ea typeface="+mn-lt"/>
                <a:cs typeface="+mn-lt"/>
              </a:rPr>
              <a:t>irrigation makes it possible for farmers to grow fruits and vegetables.</a:t>
            </a:r>
          </a:p>
          <a:p>
            <a:pPr algn="ctr"/>
            <a:r>
              <a:rPr lang="en-US" sz="1400" dirty="0">
                <a:ea typeface="+mn-lt"/>
                <a:cs typeface="+mn-lt"/>
              </a:rPr>
              <a:t>Colorado desert is over 7 million acres</a:t>
            </a:r>
          </a:p>
          <a:p>
            <a:pPr algn="ctr"/>
            <a:r>
              <a:rPr lang="en-US" sz="1400" dirty="0">
                <a:solidFill>
                  <a:srgbClr val="FFFFFF"/>
                </a:solidFill>
                <a:latin typeface="Trebuchet MS" panose="020B0603020202020204"/>
                <a:cs typeface="Times New Roman"/>
              </a:rPr>
              <a:t>My favorite cartoon is Oscar Oasis who is a lizard that lives in the desert</a:t>
            </a:r>
          </a:p>
        </p:txBody>
      </p:sp>
      <p:pic>
        <p:nvPicPr>
          <p:cNvPr id="24" name="Picture 24" descr="A picture containing sitting, toy, small, looking&#10;&#10;Description automatically generated">
            <a:extLst>
              <a:ext uri="{FF2B5EF4-FFF2-40B4-BE49-F238E27FC236}">
                <a16:creationId xmlns:a16="http://schemas.microsoft.com/office/drawing/2014/main" id="{8F51C18B-A1B1-4ECD-A3FC-CEEB83B070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7779268" y="1718569"/>
            <a:ext cx="3130696" cy="22845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5" name="Picture 20" descr="A group of palm trees on a sunny day&#10;&#10;Description automatically generated">
            <a:extLst>
              <a:ext uri="{FF2B5EF4-FFF2-40B4-BE49-F238E27FC236}">
                <a16:creationId xmlns:a16="http://schemas.microsoft.com/office/drawing/2014/main" id="{AAB7695E-1922-45F5-B8D8-6D745651AE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462046" y="269521"/>
            <a:ext cx="3025422" cy="24405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34050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10">
            <a:extLst>
              <a:ext uri="{FF2B5EF4-FFF2-40B4-BE49-F238E27FC236}">
                <a16:creationId xmlns:a16="http://schemas.microsoft.com/office/drawing/2014/main" id="{C573BC5E-E961-C449-B622-DF85088897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4675839"/>
              </p:ext>
            </p:extLst>
          </p:nvPr>
        </p:nvGraphicFramePr>
        <p:xfrm>
          <a:off x="572976" y="528422"/>
          <a:ext cx="8617618" cy="1543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3" descr="Map&#10;&#10;Description automatically generated">
            <a:extLst>
              <a:ext uri="{FF2B5EF4-FFF2-40B4-BE49-F238E27FC236}">
                <a16:creationId xmlns:a16="http://schemas.microsoft.com/office/drawing/2014/main" id="{866A20EC-6A78-4712-83D0-9EB9BE08CC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96862" y="-3334"/>
            <a:ext cx="2625718" cy="26285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A01B4F-267A-754A-8881-3A168F17B314}"/>
              </a:ext>
            </a:extLst>
          </p:cNvPr>
          <p:cNvSpPr txBox="1"/>
          <p:nvPr/>
        </p:nvSpPr>
        <p:spPr>
          <a:xfrm>
            <a:off x="773821" y="2548997"/>
            <a:ext cx="2114353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Plants and Animals</a:t>
            </a:r>
            <a:endParaRPr lang="en-US">
              <a:solidFill>
                <a:srgbClr val="FFFFFF"/>
              </a:solidFill>
            </a:endParaRPr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fruit</a:t>
            </a:r>
            <a:endParaRPr lang="en-US" dirty="0">
              <a:solidFill>
                <a:srgbClr val="FFFFFF"/>
              </a:solidFill>
              <a:latin typeface="Trebuchet MS" panose="020B0603020202020204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Nuts Almonds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cows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DBEC4F-7C03-904B-81E6-13BE96AA4EBD}"/>
              </a:ext>
            </a:extLst>
          </p:cNvPr>
          <p:cNvSpPr txBox="1"/>
          <p:nvPr/>
        </p:nvSpPr>
        <p:spPr>
          <a:xfrm>
            <a:off x="3158454" y="2495870"/>
            <a:ext cx="2912474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US" b="1" dirty="0">
                <a:solidFill>
                  <a:schemeClr val="accent2"/>
                </a:solidFill>
              </a:rPr>
              <a:t>Landforms &amp; Waterways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grassland</a:t>
            </a:r>
            <a:endParaRPr lang="en-US" dirty="0">
              <a:latin typeface="Trebuchet MS" panose="020B0603020202020204"/>
              <a:cs typeface="Times New Roman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fields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rivers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marshes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lakes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9B410F-578D-5C45-B60A-ECA4ACF2594B}"/>
              </a:ext>
            </a:extLst>
          </p:cNvPr>
          <p:cNvSpPr txBox="1"/>
          <p:nvPr/>
        </p:nvSpPr>
        <p:spPr>
          <a:xfrm>
            <a:off x="6654160" y="2434595"/>
            <a:ext cx="1828800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US" b="1" dirty="0">
                <a:solidFill>
                  <a:schemeClr val="accent2"/>
                </a:solidFill>
              </a:rPr>
              <a:t>Climate</a:t>
            </a:r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hot &amp; dry in summer</a:t>
            </a:r>
            <a:endParaRPr lang="en-US" dirty="0">
              <a:latin typeface="Trebuchet MS" panose="020B0603020202020204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cool and wet in winter</a:t>
            </a:r>
            <a:endParaRPr lang="en-US" dirty="0"/>
          </a:p>
          <a:p>
            <a:endParaRPr lang="en-US">
              <a:latin typeface="Trebuchet MS"/>
              <a:cs typeface="Times New Roman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54F6DF-31D7-5B4E-8257-FDA580458671}"/>
              </a:ext>
            </a:extLst>
          </p:cNvPr>
          <p:cNvSpPr txBox="1"/>
          <p:nvPr/>
        </p:nvSpPr>
        <p:spPr>
          <a:xfrm>
            <a:off x="9154765" y="2401868"/>
            <a:ext cx="2746022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US" b="1" dirty="0">
                <a:solidFill>
                  <a:schemeClr val="accent2"/>
                </a:solidFill>
              </a:rPr>
              <a:t>Natural Resources</a:t>
            </a:r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wells</a:t>
            </a:r>
            <a:endParaRPr lang="en-US" dirty="0">
              <a:latin typeface="Trebuchet MS" panose="020B0603020202020204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melted mountain snow creates water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mountains</a:t>
            </a:r>
            <a:endParaRPr lang="en-US" dirty="0" err="1"/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sunshine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fertile soil</a:t>
            </a: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>
              <a:latin typeface="Calibri"/>
              <a:cs typeface="Times New Roman"/>
            </a:endParaRPr>
          </a:p>
          <a:p>
            <a:pPr algn="l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02496D-94DC-864E-B86D-D270D566A875}"/>
              </a:ext>
            </a:extLst>
          </p:cNvPr>
          <p:cNvSpPr txBox="1"/>
          <p:nvPr/>
        </p:nvSpPr>
        <p:spPr>
          <a:xfrm>
            <a:off x="570446" y="4280968"/>
            <a:ext cx="7947962" cy="193899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499211612">
                  <a:custGeom>
                    <a:avLst/>
                    <a:gdLst>
                      <a:gd name="connsiteX0" fmla="*/ 0 w 7947962"/>
                      <a:gd name="connsiteY0" fmla="*/ 0 h 2123658"/>
                      <a:gd name="connsiteX1" fmla="*/ 7947962 w 7947962"/>
                      <a:gd name="connsiteY1" fmla="*/ 0 h 2123658"/>
                      <a:gd name="connsiteX2" fmla="*/ 7947962 w 7947962"/>
                      <a:gd name="connsiteY2" fmla="*/ 2123658 h 2123658"/>
                      <a:gd name="connsiteX3" fmla="*/ 0 w 7947962"/>
                      <a:gd name="connsiteY3" fmla="*/ 2123658 h 2123658"/>
                      <a:gd name="connsiteX4" fmla="*/ 0 w 7947962"/>
                      <a:gd name="connsiteY4" fmla="*/ 0 h 21236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947962" h="2123658" fill="none" extrusionOk="0">
                        <a:moveTo>
                          <a:pt x="0" y="0"/>
                        </a:moveTo>
                        <a:cubicBezTo>
                          <a:pt x="3671964" y="-149972"/>
                          <a:pt x="3984867" y="85198"/>
                          <a:pt x="7947962" y="0"/>
                        </a:cubicBezTo>
                        <a:cubicBezTo>
                          <a:pt x="8117373" y="380432"/>
                          <a:pt x="8033516" y="1517328"/>
                          <a:pt x="7947962" y="2123658"/>
                        </a:cubicBezTo>
                        <a:cubicBezTo>
                          <a:pt x="5981748" y="2215034"/>
                          <a:pt x="3624321" y="2117601"/>
                          <a:pt x="0" y="2123658"/>
                        </a:cubicBezTo>
                        <a:cubicBezTo>
                          <a:pt x="-92943" y="1080033"/>
                          <a:pt x="-168235" y="448541"/>
                          <a:pt x="0" y="0"/>
                        </a:cubicBezTo>
                        <a:close/>
                      </a:path>
                      <a:path w="7947962" h="2123658" stroke="0" extrusionOk="0">
                        <a:moveTo>
                          <a:pt x="0" y="0"/>
                        </a:moveTo>
                        <a:cubicBezTo>
                          <a:pt x="3468492" y="-113254"/>
                          <a:pt x="5680261" y="102601"/>
                          <a:pt x="7947962" y="0"/>
                        </a:cubicBezTo>
                        <a:cubicBezTo>
                          <a:pt x="7895137" y="1041733"/>
                          <a:pt x="8071136" y="1232083"/>
                          <a:pt x="7947962" y="2123658"/>
                        </a:cubicBezTo>
                        <a:cubicBezTo>
                          <a:pt x="5130988" y="2179468"/>
                          <a:pt x="3685349" y="2292616"/>
                          <a:pt x="0" y="2123658"/>
                        </a:cubicBezTo>
                        <a:cubicBezTo>
                          <a:pt x="-144930" y="1579027"/>
                          <a:pt x="-18259" y="104879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dirty="0">
                <a:solidFill>
                  <a:srgbClr val="D3D3D3"/>
                </a:solidFill>
                <a:latin typeface="Blackadder ITC"/>
              </a:rPr>
              <a:t>Fun Facts</a:t>
            </a:r>
          </a:p>
          <a:p>
            <a:pPr algn="ctr"/>
            <a:r>
              <a:rPr lang="en-US" sz="1200" dirty="0">
                <a:solidFill>
                  <a:srgbClr val="D3D3D3"/>
                </a:solidFill>
                <a:ea typeface="+mn-lt"/>
                <a:cs typeface="+mn-lt"/>
              </a:rPr>
              <a:t>Many of the marshes, lakes and small river have been drained for farming</a:t>
            </a:r>
            <a:endParaRPr lang="en-US" sz="1200" dirty="0">
              <a:solidFill>
                <a:srgbClr val="D3D3D3"/>
              </a:solidFill>
            </a:endParaRPr>
          </a:p>
          <a:p>
            <a:pPr algn="ctr"/>
            <a:endParaRPr lang="en-US" sz="1200" dirty="0">
              <a:solidFill>
                <a:srgbClr val="D3D3D3"/>
              </a:solidFill>
            </a:endParaRPr>
          </a:p>
          <a:p>
            <a:pPr algn="ctr"/>
            <a:r>
              <a:rPr lang="en-US" sz="1200" dirty="0">
                <a:solidFill>
                  <a:srgbClr val="D3D3D3"/>
                </a:solidFill>
                <a:ea typeface="+mn-lt"/>
                <a:cs typeface="+mn-lt"/>
              </a:rPr>
              <a:t>Ideal for farming and very important to the region. In fact 90% of worlds almonds grow in central valley</a:t>
            </a:r>
            <a:endParaRPr lang="en-US" sz="1200">
              <a:solidFill>
                <a:srgbClr val="D3D3D3"/>
              </a:solidFill>
            </a:endParaRPr>
          </a:p>
          <a:p>
            <a:pPr algn="ctr"/>
            <a:endParaRPr lang="en-US" sz="1200" dirty="0">
              <a:solidFill>
                <a:srgbClr val="D3D3D3"/>
              </a:solidFill>
            </a:endParaRPr>
          </a:p>
          <a:p>
            <a:pPr algn="ctr"/>
            <a:r>
              <a:rPr lang="en-US" sz="1200" dirty="0">
                <a:solidFill>
                  <a:srgbClr val="D3D3D3"/>
                </a:solidFill>
                <a:ea typeface="+mn-lt"/>
                <a:cs typeface="+mn-lt"/>
              </a:rPr>
              <a:t>We live among the 6 million people in the central valley</a:t>
            </a:r>
            <a:endParaRPr lang="en-US" sz="1200" dirty="0">
              <a:solidFill>
                <a:srgbClr val="D3D3D3"/>
              </a:solidFill>
            </a:endParaRPr>
          </a:p>
          <a:p>
            <a:pPr algn="ctr"/>
            <a:endParaRPr lang="en-US" sz="1200" dirty="0">
              <a:solidFill>
                <a:srgbClr val="D3D3D3"/>
              </a:solidFill>
            </a:endParaRPr>
          </a:p>
          <a:p>
            <a:pPr algn="ctr"/>
            <a:r>
              <a:rPr lang="en-US" sz="1200" dirty="0">
                <a:solidFill>
                  <a:srgbClr val="D3D3D3"/>
                </a:solidFill>
                <a:ea typeface="+mn-lt"/>
                <a:cs typeface="+mn-lt"/>
              </a:rPr>
              <a:t>Europeans came to this region in 1700 and it was very different from today</a:t>
            </a:r>
            <a:endParaRPr lang="en-US" sz="1200" dirty="0">
              <a:solidFill>
                <a:srgbClr val="D3D3D3"/>
              </a:solidFill>
            </a:endParaRPr>
          </a:p>
          <a:p>
            <a:pPr algn="ctr"/>
            <a:endParaRPr lang="en-US" sz="1200" dirty="0">
              <a:solidFill>
                <a:srgbClr val="D3D3D3"/>
              </a:solidFill>
              <a:latin typeface="Calibri"/>
              <a:cs typeface="Times New Roman"/>
            </a:endParaRPr>
          </a:p>
        </p:txBody>
      </p:sp>
      <p:pic>
        <p:nvPicPr>
          <p:cNvPr id="61" name="Picture 61" descr="A bowl of fruit&#10;&#10;Description automatically generated">
            <a:extLst>
              <a:ext uri="{FF2B5EF4-FFF2-40B4-BE49-F238E27FC236}">
                <a16:creationId xmlns:a16="http://schemas.microsoft.com/office/drawing/2014/main" id="{A23B808E-D274-468D-87EA-CE597D8B97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8187733" y="4398942"/>
            <a:ext cx="3671892" cy="22098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133275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61d71324-b733-4027-9ecc-2c2978bcfe6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2EF4B5C22FC14A9B15EA9B5699E26D" ma:contentTypeVersion="13" ma:contentTypeDescription="Create a new document." ma:contentTypeScope="" ma:versionID="3316723e583224765c53c1143da97f73">
  <xsd:schema xmlns:xsd="http://www.w3.org/2001/XMLSchema" xmlns:xs="http://www.w3.org/2001/XMLSchema" xmlns:p="http://schemas.microsoft.com/office/2006/metadata/properties" xmlns:ns2="61d71324-b733-4027-9ecc-2c2978bcfe65" xmlns:ns3="aa2ea6d7-f4b8-4276-90b3-5cdb3be9d938" targetNamespace="http://schemas.microsoft.com/office/2006/metadata/properties" ma:root="true" ma:fieldsID="c5b6da7598bdef8c7b2400e967a6b104" ns2:_="" ns3:_="">
    <xsd:import namespace="61d71324-b733-4027-9ecc-2c2978bcfe65"/>
    <xsd:import namespace="aa2ea6d7-f4b8-4276-90b3-5cdb3be9d938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d71324-b733-4027-9ecc-2c2978bcfe65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2ea6d7-f4b8-4276-90b3-5cdb3be9d938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CFDA1F8-4B37-4741-BF1F-4BA60B3F80A6}">
  <ds:schemaRefs>
    <ds:schemaRef ds:uri="http://schemas.microsoft.com/office/2006/metadata/properties"/>
    <ds:schemaRef ds:uri="http://www.w3.org/2000/xmlns/"/>
    <ds:schemaRef ds:uri="61d71324-b733-4027-9ecc-2c2978bcfe65"/>
    <ds:schemaRef ds:uri="http://www.w3.org/2001/XMLSchema-instance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E7B62CC-9BFD-4C99-B8E3-47335E710E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A47DCEA-42A0-410C-88B2-ADB9C2247772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61d71324-b733-4027-9ecc-2c2978bcfe65"/>
    <ds:schemaRef ds:uri="aa2ea6d7-f4b8-4276-90b3-5cdb3be9d938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Facet</vt:lpstr>
      <vt:lpstr> California Regions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Caleb lee #11 </dc:title>
  <dc:creator/>
  <cp:lastModifiedBy>Lee, Caleb S.</cp:lastModifiedBy>
  <cp:revision>1045</cp:revision>
  <dcterms:created xsi:type="dcterms:W3CDTF">2019-10-17T21:24:50Z</dcterms:created>
  <dcterms:modified xsi:type="dcterms:W3CDTF">2020-12-05T04:27:59Z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0x010100742EF4B5C22FC14A9B15EA9B5699E26D</vt:lpwstr>
  </property>
</Properties>
</file>